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348" r:id="rId3"/>
    <p:sldId id="333" r:id="rId4"/>
    <p:sldId id="258" r:id="rId5"/>
    <p:sldId id="259" r:id="rId6"/>
    <p:sldId id="326" r:id="rId7"/>
    <p:sldId id="337" r:id="rId8"/>
    <p:sldId id="338" r:id="rId9"/>
    <p:sldId id="357" r:id="rId10"/>
    <p:sldId id="358" r:id="rId11"/>
    <p:sldId id="334" r:id="rId12"/>
    <p:sldId id="339" r:id="rId13"/>
    <p:sldId id="340" r:id="rId14"/>
    <p:sldId id="343" r:id="rId15"/>
    <p:sldId id="359" r:id="rId16"/>
    <p:sldId id="335" r:id="rId17"/>
    <p:sldId id="341" r:id="rId18"/>
    <p:sldId id="342" r:id="rId19"/>
    <p:sldId id="336" r:id="rId20"/>
    <p:sldId id="361" r:id="rId21"/>
    <p:sldId id="360" r:id="rId22"/>
    <p:sldId id="345" r:id="rId23"/>
    <p:sldId id="346" r:id="rId24"/>
    <p:sldId id="347" r:id="rId25"/>
    <p:sldId id="363" r:id="rId26"/>
    <p:sldId id="362" r:id="rId27"/>
    <p:sldId id="328" r:id="rId28"/>
    <p:sldId id="349" r:id="rId29"/>
    <p:sldId id="329" r:id="rId30"/>
    <p:sldId id="330" r:id="rId31"/>
    <p:sldId id="332" r:id="rId32"/>
    <p:sldId id="353" r:id="rId33"/>
    <p:sldId id="354" r:id="rId34"/>
    <p:sldId id="355" r:id="rId35"/>
    <p:sldId id="364" r:id="rId36"/>
    <p:sldId id="365" r:id="rId37"/>
    <p:sldId id="356" r:id="rId3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E46C0A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>
        <p:scale>
          <a:sx n="90" d="100"/>
          <a:sy n="90" d="100"/>
        </p:scale>
        <p:origin x="-276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037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152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49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9130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8444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542" y="47601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427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2800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5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603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288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8332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jpe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6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1.png"/><Relationship Id="rId7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76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oleObject" Target="../embeddings/oleObject4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oleObject" Target="../embeddings/oleObject4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5.png"/><Relationship Id="rId5" Type="http://schemas.openxmlformats.org/officeDocument/2006/relationships/oleObject" Target="../embeddings/oleObject47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8.png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jpe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902776" y="2067694"/>
            <a:ext cx="565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4000" b="1" spc="3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带通</a:t>
            </a:r>
            <a:r>
              <a:rPr lang="zh-CN" altLang="en-US" sz="40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传输系统</a:t>
            </a:r>
            <a:endParaRPr lang="zh-CN" altLang="en-US" sz="40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8678" y="2953276"/>
            <a:ext cx="4544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计算机与通信工程学院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物联网工程专业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李志华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71600" y="2828424"/>
            <a:ext cx="544685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076807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645920" y="988819"/>
            <a:ext cx="7594314" cy="861245"/>
            <a:chOff x="7127272" y="2681303"/>
            <a:chExt cx="4112228" cy="853819"/>
          </a:xfrm>
        </p:grpSpPr>
        <p:sp>
          <p:nvSpPr>
            <p:cNvPr id="10" name="矩形 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680570" y="1001842"/>
            <a:ext cx="7602194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系统的码元速率为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1000Baud,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所用的载波信号为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 smtClean="0"/>
              <a:t> 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设传输的信息为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011001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，画出其对应的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信号的带宽？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5820586" y="1105786"/>
          <a:ext cx="1354399" cy="293725"/>
        </p:xfrm>
        <a:graphic>
          <a:graphicData uri="http://schemas.openxmlformats.org/presentationml/2006/ole">
            <p:oleObj spid="_x0000_s143364" name="Equation" r:id="rId4" imgW="1054080" imgH="228600" progId="Equation.DSMT4">
              <p:embed/>
            </p:oleObj>
          </a:graphicData>
        </a:graphic>
      </p:graphicFrame>
      <p:graphicFrame>
        <p:nvGraphicFramePr>
          <p:cNvPr id="143365" name="Object 5"/>
          <p:cNvGraphicFramePr>
            <a:graphicFrameLocks noChangeAspect="1"/>
          </p:cNvGraphicFramePr>
          <p:nvPr/>
        </p:nvGraphicFramePr>
        <p:xfrm>
          <a:off x="709282" y="2052822"/>
          <a:ext cx="5071320" cy="1392127"/>
        </p:xfrm>
        <a:graphic>
          <a:graphicData uri="http://schemas.openxmlformats.org/presentationml/2006/ole">
            <p:oleObj spid="_x0000_s143365" name="Equation" r:id="rId5" imgW="3238200" imgH="888840" progId="Equation.DSMT4">
              <p:embed/>
            </p:oleObj>
          </a:graphicData>
        </a:graphic>
      </p:graphicFrame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3366" name="Object 6"/>
          <p:cNvGraphicFramePr>
            <a:graphicFrameLocks noChangeAspect="1"/>
          </p:cNvGraphicFramePr>
          <p:nvPr/>
        </p:nvGraphicFramePr>
        <p:xfrm>
          <a:off x="595405" y="3555445"/>
          <a:ext cx="5305661" cy="1369203"/>
        </p:xfrm>
        <a:graphic>
          <a:graphicData uri="http://schemas.openxmlformats.org/presentationml/2006/ole">
            <p:oleObj spid="_x0000_s143366" name="Visio" r:id="rId6" imgW="4919880" imgH="1274814" progId="Visio.Drawing.11">
              <p:embed/>
            </p:oleObj>
          </a:graphicData>
        </a:graphic>
      </p:graphicFrame>
      <p:graphicFrame>
        <p:nvGraphicFramePr>
          <p:cNvPr id="143368" name="Object 8"/>
          <p:cNvGraphicFramePr>
            <a:graphicFrameLocks noChangeAspect="1"/>
          </p:cNvGraphicFramePr>
          <p:nvPr/>
        </p:nvGraphicFramePr>
        <p:xfrm>
          <a:off x="6096147" y="4050998"/>
          <a:ext cx="2408938" cy="346887"/>
        </p:xfrm>
        <a:graphic>
          <a:graphicData uri="http://schemas.openxmlformats.org/presentationml/2006/ole">
            <p:oleObj spid="_x0000_s143368" name="Equation" r:id="rId7" imgW="1587240" imgH="2286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9"/>
          <p:cNvSpPr txBox="1"/>
          <p:nvPr/>
        </p:nvSpPr>
        <p:spPr>
          <a:xfrm>
            <a:off x="372104" y="63798"/>
            <a:ext cx="187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二进制频率调制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3657" y="1541708"/>
            <a:ext cx="3702222" cy="190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9"/>
          <p:cNvSpPr txBox="1"/>
          <p:nvPr/>
        </p:nvSpPr>
        <p:spPr>
          <a:xfrm>
            <a:off x="4720816" y="987604"/>
            <a:ext cx="80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4530514" y="107590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88076" y="3700128"/>
            <a:ext cx="2767096" cy="489097"/>
            <a:chOff x="7127272" y="2681303"/>
            <a:chExt cx="4112228" cy="853819"/>
          </a:xfrm>
        </p:grpSpPr>
        <p:sp>
          <p:nvSpPr>
            <p:cNvPr id="18" name="矩形 17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6" name="TextBox 9"/>
          <p:cNvSpPr txBox="1"/>
          <p:nvPr/>
        </p:nvSpPr>
        <p:spPr>
          <a:xfrm>
            <a:off x="5394222" y="3755614"/>
            <a:ext cx="295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2FSK=2ASK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+ 2ASK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TextBox 9"/>
          <p:cNvSpPr txBox="1"/>
          <p:nvPr/>
        </p:nvSpPr>
        <p:spPr>
          <a:xfrm>
            <a:off x="726690" y="969864"/>
            <a:ext cx="10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525752" y="1058170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08982" y="2597885"/>
            <a:ext cx="3560999" cy="517447"/>
            <a:chOff x="7127272" y="2681303"/>
            <a:chExt cx="4112228" cy="853819"/>
          </a:xfrm>
        </p:grpSpPr>
        <p:sp>
          <p:nvSpPr>
            <p:cNvPr id="24" name="矩形 23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5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583500" y="1618750"/>
          <a:ext cx="3680155" cy="1396979"/>
        </p:xfrm>
        <a:graphic>
          <a:graphicData uri="http://schemas.openxmlformats.org/presentationml/2006/ole">
            <p:oleObj spid="_x0000_s14339" name="Equation" r:id="rId5" imgW="2565360" imgH="9777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22967" y="1381003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22030" y="146930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747898" y="3532285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46961" y="362059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3" name="Picture 1" descr="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516" y="796642"/>
            <a:ext cx="4221113" cy="179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4875" y="3094074"/>
            <a:ext cx="3562669" cy="144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 descr="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9175" y="3051544"/>
            <a:ext cx="34290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9"/>
          <p:cNvSpPr txBox="1"/>
          <p:nvPr/>
        </p:nvSpPr>
        <p:spPr>
          <a:xfrm>
            <a:off x="2792910" y="4620370"/>
            <a:ext cx="17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6592429" y="4634541"/>
            <a:ext cx="17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3"/>
          <p:cNvSpPr>
            <a:spLocks noChangeAspect="1" noChangeArrowheads="1"/>
          </p:cNvSpPr>
          <p:nvPr/>
        </p:nvSpPr>
        <p:spPr bwMode="auto">
          <a:xfrm>
            <a:off x="1541718" y="2908322"/>
            <a:ext cx="3657603" cy="2088979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矩形 23"/>
          <p:cNvSpPr>
            <a:spLocks noChangeAspect="1" noChangeArrowheads="1"/>
          </p:cNvSpPr>
          <p:nvPr/>
        </p:nvSpPr>
        <p:spPr bwMode="auto">
          <a:xfrm>
            <a:off x="5380074" y="2911860"/>
            <a:ext cx="3544335" cy="2088979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6476175" y="1429722"/>
            <a:ext cx="2529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信号相位有什么特点？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反映在波形上有什么结果？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3"/>
          <p:cNvSpPr>
            <a:spLocks noChangeAspect="1" noChangeArrowheads="1"/>
          </p:cNvSpPr>
          <p:nvPr/>
        </p:nvSpPr>
        <p:spPr bwMode="auto">
          <a:xfrm>
            <a:off x="6485830" y="1392864"/>
            <a:ext cx="2519941" cy="75491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4498525" y="4491899"/>
            <a:ext cx="1753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判决原则是什么？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3"/>
          <p:cNvSpPr>
            <a:spLocks noChangeAspect="1" noChangeArrowheads="1"/>
          </p:cNvSpPr>
          <p:nvPr/>
        </p:nvSpPr>
        <p:spPr bwMode="auto">
          <a:xfrm>
            <a:off x="4508180" y="4455041"/>
            <a:ext cx="1733132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89" name="Picture 1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1698" y="846346"/>
            <a:ext cx="5018568" cy="72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 descr="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96366" y="1830262"/>
            <a:ext cx="4231758" cy="304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9"/>
          <p:cNvSpPr txBox="1"/>
          <p:nvPr/>
        </p:nvSpPr>
        <p:spPr>
          <a:xfrm>
            <a:off x="425554" y="849353"/>
            <a:ext cx="17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过零检测法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3"/>
          <p:cNvSpPr>
            <a:spLocks noChangeAspect="1" noChangeArrowheads="1"/>
          </p:cNvSpPr>
          <p:nvPr/>
        </p:nvSpPr>
        <p:spPr bwMode="auto">
          <a:xfrm>
            <a:off x="414639" y="808073"/>
            <a:ext cx="1382264" cy="45720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600" y="891888"/>
            <a:ext cx="21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功率谱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32663" y="98019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5617489" y="1299495"/>
            <a:ext cx="278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2FSK=2ASK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+ 2ASK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393322" y="2502155"/>
            <a:ext cx="5985230" cy="563522"/>
            <a:chOff x="7127272" y="2681303"/>
            <a:chExt cx="4112228" cy="853819"/>
          </a:xfrm>
        </p:grpSpPr>
        <p:sp>
          <p:nvSpPr>
            <p:cNvPr id="16" name="矩形 15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7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09569" name="Object 1"/>
          <p:cNvGraphicFramePr>
            <a:graphicFrameLocks noChangeAspect="1"/>
          </p:cNvGraphicFramePr>
          <p:nvPr/>
        </p:nvGraphicFramePr>
        <p:xfrm>
          <a:off x="2507350" y="2522939"/>
          <a:ext cx="5748337" cy="523875"/>
        </p:xfrm>
        <a:graphic>
          <a:graphicData uri="http://schemas.openxmlformats.org/presentationml/2006/ole">
            <p:oleObj spid="_x0000_s109569" name="Equation" r:id="rId4" imgW="4419360" imgH="406080" progId="Equation.DSMT4">
              <p:embed/>
            </p:oleObj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5082443" y="3941998"/>
            <a:ext cx="3911926" cy="502390"/>
            <a:chOff x="7127272" y="2681303"/>
            <a:chExt cx="4112228" cy="853819"/>
          </a:xfrm>
        </p:grpSpPr>
        <p:sp>
          <p:nvSpPr>
            <p:cNvPr id="22" name="矩形 2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3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5185947" y="3997818"/>
          <a:ext cx="3675222" cy="380852"/>
        </p:xfrm>
        <a:graphic>
          <a:graphicData uri="http://schemas.openxmlformats.org/presentationml/2006/ole">
            <p:oleObj spid="_x0000_s109572" name="Equation" r:id="rId5" imgW="2450880" imgH="253800" progId="Equation.DSMT4">
              <p:embed/>
            </p:oleObj>
          </a:graphicData>
        </a:graphic>
      </p:graphicFrame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64243" y="3329153"/>
            <a:ext cx="3431087" cy="164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81705" y="754915"/>
            <a:ext cx="3014436" cy="154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614021" y="850590"/>
            <a:ext cx="7594314" cy="861245"/>
            <a:chOff x="7127272" y="2681303"/>
            <a:chExt cx="4112228" cy="853819"/>
          </a:xfrm>
        </p:grpSpPr>
        <p:sp>
          <p:nvSpPr>
            <p:cNvPr id="10" name="矩形 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648671" y="863613"/>
            <a:ext cx="76021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系统的码元速率为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1000Baud,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已调信号的载频为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。若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传输的信息为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011001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，画出其对应的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6678" name="Object 6"/>
          <p:cNvGraphicFramePr>
            <a:graphicFrameLocks noChangeAspect="1"/>
          </p:cNvGraphicFramePr>
          <p:nvPr/>
        </p:nvGraphicFramePr>
        <p:xfrm>
          <a:off x="1552367" y="3514781"/>
          <a:ext cx="5996764" cy="1554287"/>
        </p:xfrm>
        <a:graphic>
          <a:graphicData uri="http://schemas.openxmlformats.org/presentationml/2006/ole">
            <p:oleObj spid="_x0000_s156678" name="Visio" r:id="rId4" imgW="4919880" imgH="1274814" progId="Visio.Drawing.11">
              <p:embed/>
            </p:oleObj>
          </a:graphicData>
        </a:graphic>
      </p:graphicFrame>
      <p:graphicFrame>
        <p:nvGraphicFramePr>
          <p:cNvPr id="156680" name="Object 8"/>
          <p:cNvGraphicFramePr>
            <a:graphicFrameLocks noChangeAspect="1"/>
          </p:cNvGraphicFramePr>
          <p:nvPr/>
        </p:nvGraphicFramePr>
        <p:xfrm>
          <a:off x="690544" y="1862099"/>
          <a:ext cx="4349270" cy="1610788"/>
        </p:xfrm>
        <a:graphic>
          <a:graphicData uri="http://schemas.openxmlformats.org/presentationml/2006/ole">
            <p:oleObj spid="_x0000_s156680" name="Equation" r:id="rId5" imgW="3085920" imgH="11430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79442" y="829928"/>
            <a:ext cx="311444" cy="299300"/>
            <a:chOff x="0" y="0"/>
            <a:chExt cx="1219200" cy="586868"/>
          </a:xfrm>
        </p:grpSpPr>
        <p:sp>
          <p:nvSpPr>
            <p:cNvPr id="11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3" name="TextBox 9"/>
          <p:cNvSpPr txBox="1"/>
          <p:nvPr/>
        </p:nvSpPr>
        <p:spPr>
          <a:xfrm>
            <a:off x="350813" y="83777"/>
            <a:ext cx="186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二进制相位调制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035029" y="1352643"/>
            <a:ext cx="10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4091" y="144094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97440" y="3285470"/>
            <a:ext cx="1956390" cy="425288"/>
            <a:chOff x="7127272" y="2681303"/>
            <a:chExt cx="4112228" cy="853819"/>
          </a:xfrm>
        </p:grpSpPr>
        <p:sp>
          <p:nvSpPr>
            <p:cNvPr id="20" name="矩形 1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590247" y="1801516"/>
          <a:ext cx="3517900" cy="1849437"/>
        </p:xfrm>
        <a:graphic>
          <a:graphicData uri="http://schemas.openxmlformats.org/presentationml/2006/ole">
            <p:oleObj spid="_x0000_s121859" name="Equation" r:id="rId4" imgW="2705040" imgH="1422360" progId="Equation.DSMT4">
              <p:embed/>
            </p:oleObj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545368" y="3919774"/>
          <a:ext cx="4101066" cy="609395"/>
        </p:xfrm>
        <a:graphic>
          <a:graphicData uri="http://schemas.openxmlformats.org/presentationml/2006/ole">
            <p:oleObj spid="_x0000_s121860" name="Equation" r:id="rId5" imgW="3162240" imgH="469800" progId="Equation.DSMT4">
              <p:embed/>
            </p:oleObj>
          </a:graphicData>
        </a:graphic>
      </p:graphicFrame>
      <p:sp>
        <p:nvSpPr>
          <p:cNvPr id="23" name="TextBox 9"/>
          <p:cNvSpPr txBox="1"/>
          <p:nvPr/>
        </p:nvSpPr>
        <p:spPr>
          <a:xfrm>
            <a:off x="3664848" y="4588485"/>
            <a:ext cx="1038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双极性码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715853" y="820979"/>
            <a:ext cx="8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5815989" y="1370373"/>
            <a:ext cx="80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5615051" y="145867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7582" y="1998918"/>
            <a:ext cx="36099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9"/>
          <p:cNvSpPr txBox="1"/>
          <p:nvPr/>
        </p:nvSpPr>
        <p:spPr>
          <a:xfrm>
            <a:off x="6457482" y="3574830"/>
            <a:ext cx="117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绝对调相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722888" y="1323396"/>
            <a:ext cx="214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为什么选择这两个值？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3"/>
          <p:cNvSpPr>
            <a:spLocks noChangeAspect="1" noChangeArrowheads="1"/>
          </p:cNvSpPr>
          <p:nvPr/>
        </p:nvSpPr>
        <p:spPr bwMode="auto">
          <a:xfrm>
            <a:off x="2732542" y="1286538"/>
            <a:ext cx="2147801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33600" y="934417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32663" y="1022723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075900" y="725295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874963" y="81360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7692" y="1578107"/>
            <a:ext cx="3060293" cy="29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23"/>
          <p:cNvSpPr>
            <a:spLocks noChangeAspect="1" noChangeArrowheads="1"/>
          </p:cNvSpPr>
          <p:nvPr/>
        </p:nvSpPr>
        <p:spPr bwMode="auto">
          <a:xfrm>
            <a:off x="223280" y="1526095"/>
            <a:ext cx="3189772" cy="132343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矩形 23"/>
          <p:cNvSpPr>
            <a:spLocks noChangeAspect="1" noChangeArrowheads="1"/>
          </p:cNvSpPr>
          <p:nvPr/>
        </p:nvSpPr>
        <p:spPr bwMode="auto">
          <a:xfrm>
            <a:off x="212594" y="2972121"/>
            <a:ext cx="3200458" cy="156798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20834" name="Picture 2" descr="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4173" y="1222746"/>
            <a:ext cx="4588233" cy="95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5" name="Picture 3" descr="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6052" y="2393331"/>
            <a:ext cx="3689499" cy="257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9"/>
          <p:cNvSpPr txBox="1"/>
          <p:nvPr/>
        </p:nvSpPr>
        <p:spPr>
          <a:xfrm>
            <a:off x="8133869" y="3131812"/>
            <a:ext cx="43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</a:p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象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2967" y="838723"/>
            <a:ext cx="21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功率谱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22030" y="92702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538163" y="1498600"/>
          <a:ext cx="2479675" cy="771525"/>
        </p:xfrm>
        <a:graphic>
          <a:graphicData uri="http://schemas.openxmlformats.org/presentationml/2006/ole">
            <p:oleObj spid="_x0000_s119809" name="Equation" r:id="rId5" imgW="1549080" imgH="482400" progId="Equation.DSMT4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8923" y="2415882"/>
            <a:ext cx="261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(t):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单极性码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093" y="2823474"/>
            <a:ext cx="255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2PSK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1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(t):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双极性码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810" name="Picture 2" descr="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21398" y="1038396"/>
            <a:ext cx="4550734" cy="157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210488" y="2900030"/>
            <a:ext cx="3614210" cy="502390"/>
            <a:chOff x="7127272" y="2681303"/>
            <a:chExt cx="4112228" cy="853819"/>
          </a:xfrm>
        </p:grpSpPr>
        <p:sp>
          <p:nvSpPr>
            <p:cNvPr id="16" name="矩形 15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7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4313976" y="2862904"/>
          <a:ext cx="3309567" cy="550151"/>
        </p:xfrm>
        <a:graphic>
          <a:graphicData uri="http://schemas.openxmlformats.org/presentationml/2006/ole">
            <p:oleObj spid="_x0000_s119811" name="Equation" r:id="rId7" imgW="2425680" imgH="406080" progId="Equation.DSMT4">
              <p:embed/>
            </p:oleObj>
          </a:graphicData>
        </a:graphic>
      </p:graphicFrame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5794737" y="359670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组合 18"/>
          <p:cNvGrpSpPr/>
          <p:nvPr/>
        </p:nvGrpSpPr>
        <p:grpSpPr>
          <a:xfrm>
            <a:off x="5079749" y="3955322"/>
            <a:ext cx="1969655" cy="435925"/>
            <a:chOff x="7127272" y="2681303"/>
            <a:chExt cx="4112228" cy="853819"/>
          </a:xfrm>
        </p:grpSpPr>
        <p:sp>
          <p:nvSpPr>
            <p:cNvPr id="20" name="矩形 1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5197475" y="4008438"/>
          <a:ext cx="1736725" cy="336550"/>
        </p:xfrm>
        <a:graphic>
          <a:graphicData uri="http://schemas.openxmlformats.org/presentationml/2006/ole">
            <p:oleObj spid="_x0000_s119813" name="Equation" r:id="rId9" imgW="1180800" imgH="228600" progId="Equation.DSMT4">
              <p:embed/>
            </p:oleObj>
          </a:graphicData>
        </a:graphic>
      </p:graphicFrame>
      <p:sp>
        <p:nvSpPr>
          <p:cNvPr id="23" name="矩形 23"/>
          <p:cNvSpPr>
            <a:spLocks noChangeAspect="1" noChangeArrowheads="1"/>
          </p:cNvSpPr>
          <p:nvPr/>
        </p:nvSpPr>
        <p:spPr bwMode="auto">
          <a:xfrm>
            <a:off x="627296" y="2413589"/>
            <a:ext cx="2413616" cy="74428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32607" y="829928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765500" y="817454"/>
            <a:ext cx="99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2DPSK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86294" y="3593740"/>
            <a:ext cx="27113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调相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：利用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相邻码元载波的相位变化传递信息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967527" y="1455434"/>
            <a:ext cx="80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766589" y="1543740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872" y="2030789"/>
            <a:ext cx="3813988" cy="150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497088" y="3684769"/>
          <a:ext cx="1208088" cy="620713"/>
        </p:xfrm>
        <a:graphic>
          <a:graphicData uri="http://schemas.openxmlformats.org/presentationml/2006/ole">
            <p:oleObj spid="_x0000_s130055" name="Equation" r:id="rId5" imgW="914400" imgH="469800" progId="Equation.DSMT4">
              <p:embed/>
            </p:oleObj>
          </a:graphicData>
        </a:graphic>
      </p:graphicFrame>
      <p:sp>
        <p:nvSpPr>
          <p:cNvPr id="29" name="TextBox 27"/>
          <p:cNvSpPr txBox="1"/>
          <p:nvPr/>
        </p:nvSpPr>
        <p:spPr>
          <a:xfrm>
            <a:off x="1202432" y="4587591"/>
            <a:ext cx="198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最大的优点是什么？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3"/>
          <p:cNvSpPr>
            <a:spLocks noChangeAspect="1" noChangeArrowheads="1"/>
          </p:cNvSpPr>
          <p:nvPr/>
        </p:nvSpPr>
        <p:spPr bwMode="auto">
          <a:xfrm>
            <a:off x="1212087" y="4550733"/>
            <a:ext cx="1956416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5124841" y="870623"/>
            <a:ext cx="115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923904" y="95892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7127" y="1556340"/>
            <a:ext cx="3373843" cy="168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" name="组合 33"/>
          <p:cNvGrpSpPr/>
          <p:nvPr/>
        </p:nvGrpSpPr>
        <p:grpSpPr>
          <a:xfrm>
            <a:off x="6028659" y="3335947"/>
            <a:ext cx="1584246" cy="502390"/>
            <a:chOff x="7127272" y="2681303"/>
            <a:chExt cx="4112228" cy="853819"/>
          </a:xfrm>
        </p:grpSpPr>
        <p:sp>
          <p:nvSpPr>
            <p:cNvPr id="35" name="矩形 34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6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7" name="Object 7"/>
          <p:cNvGraphicFramePr>
            <a:graphicFrameLocks noChangeAspect="1"/>
          </p:cNvGraphicFramePr>
          <p:nvPr/>
        </p:nvGraphicFramePr>
        <p:xfrm>
          <a:off x="6117848" y="3414227"/>
          <a:ext cx="1346200" cy="356347"/>
        </p:xfrm>
        <a:graphic>
          <a:graphicData uri="http://schemas.openxmlformats.org/presentationml/2006/ole">
            <p:oleObj spid="_x0000_s130056" name="Equation" r:id="rId7" imgW="863280" imgH="228600" progId="Equation.DSMT4">
              <p:embed/>
            </p:oleObj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/>
        </p:nvGraphicFramePr>
        <p:xfrm>
          <a:off x="5592746" y="4029741"/>
          <a:ext cx="3343275" cy="876300"/>
        </p:xfrm>
        <a:graphic>
          <a:graphicData uri="http://schemas.openxmlformats.org/presentationml/2006/ole">
            <p:oleObj spid="_x0000_s130057" name="Visio" r:id="rId8" imgW="4208918" imgH="1108887" progId="Visio.Drawing.11">
              <p:embed/>
            </p:oleObj>
          </a:graphicData>
        </a:graphic>
      </p:graphicFrame>
      <p:sp>
        <p:nvSpPr>
          <p:cNvPr id="39" name="TextBox 9"/>
          <p:cNvSpPr txBox="1"/>
          <p:nvPr/>
        </p:nvSpPr>
        <p:spPr>
          <a:xfrm>
            <a:off x="4947652" y="4095834"/>
            <a:ext cx="79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9"/>
          <p:cNvSpPr txBox="1"/>
          <p:nvPr/>
        </p:nvSpPr>
        <p:spPr>
          <a:xfrm>
            <a:off x="4961823" y="4492793"/>
            <a:ext cx="79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3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314" y="3487581"/>
            <a:ext cx="6083641" cy="113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9"/>
          <p:cNvSpPr txBox="1"/>
          <p:nvPr/>
        </p:nvSpPr>
        <p:spPr>
          <a:xfrm>
            <a:off x="364977" y="811188"/>
            <a:ext cx="396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许多信道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如无线信道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都是带通型的：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7332" y="4567380"/>
            <a:ext cx="107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带通信号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84201" y="391942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53903" y="1360959"/>
            <a:ext cx="2558613" cy="1897980"/>
          </a:xfrm>
          <a:prstGeom prst="rect">
            <a:avLst/>
          </a:prstGeom>
        </p:spPr>
      </p:pic>
      <p:pic>
        <p:nvPicPr>
          <p:cNvPr id="146434" name="Picture 2" descr="F:\！2023-2024(2)任务\2 修改PPT\2 通原\1 通原最新版PPT(2023.12.21)\1 授课PPT\插图\第7章 数字带通传输系统\1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6005" y="1497209"/>
            <a:ext cx="2155757" cy="1631189"/>
          </a:xfrm>
          <a:prstGeom prst="rect">
            <a:avLst/>
          </a:prstGeom>
          <a:noFill/>
        </p:spPr>
      </p:pic>
      <p:sp>
        <p:nvSpPr>
          <p:cNvPr id="35" name="TextBox 27"/>
          <p:cNvSpPr txBox="1"/>
          <p:nvPr/>
        </p:nvSpPr>
        <p:spPr>
          <a:xfrm>
            <a:off x="4860055" y="2025147"/>
            <a:ext cx="235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导游为什么总拿着麦克？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3"/>
          <p:cNvSpPr>
            <a:spLocks noChangeAspect="1" noChangeArrowheads="1"/>
          </p:cNvSpPr>
          <p:nvPr/>
        </p:nvSpPr>
        <p:spPr bwMode="auto">
          <a:xfrm>
            <a:off x="4837811" y="1988289"/>
            <a:ext cx="2381696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40767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19" y="1371570"/>
            <a:ext cx="3813988" cy="150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1975019" y="3109722"/>
          <a:ext cx="1416772" cy="727934"/>
        </p:xfrm>
        <a:graphic>
          <a:graphicData uri="http://schemas.openxmlformats.org/presentationml/2006/ole">
            <p:oleObj spid="_x0000_s159746" name="Equation" r:id="rId6" imgW="914400" imgH="469800" progId="Equation.DSMT4">
              <p:embed/>
            </p:oleObj>
          </a:graphicData>
        </a:graphic>
      </p:graphicFrame>
      <p:pic>
        <p:nvPicPr>
          <p:cNvPr id="159747" name="Picture 3" descr="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78043" y="1272834"/>
            <a:ext cx="3136617" cy="226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27"/>
          <p:cNvSpPr txBox="1"/>
          <p:nvPr/>
        </p:nvSpPr>
        <p:spPr>
          <a:xfrm>
            <a:off x="5827595" y="3992168"/>
            <a:ext cx="1987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方式的优势是什么？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3"/>
          <p:cNvSpPr>
            <a:spLocks noChangeAspect="1" noChangeArrowheads="1"/>
          </p:cNvSpPr>
          <p:nvPr/>
        </p:nvSpPr>
        <p:spPr bwMode="auto">
          <a:xfrm>
            <a:off x="5815984" y="3955310"/>
            <a:ext cx="2084006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9"/>
          <p:cNvSpPr txBox="1"/>
          <p:nvPr/>
        </p:nvSpPr>
        <p:spPr>
          <a:xfrm>
            <a:off x="769218" y="874187"/>
            <a:ext cx="10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68280" y="962493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499731" y="1390194"/>
            <a:ext cx="3827719" cy="502390"/>
            <a:chOff x="7127272" y="2681303"/>
            <a:chExt cx="4112228" cy="853819"/>
          </a:xfrm>
        </p:grpSpPr>
        <p:sp>
          <p:nvSpPr>
            <p:cNvPr id="19" name="矩形 1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30049" name="Object 1"/>
          <p:cNvGraphicFramePr>
            <a:graphicFrameLocks noChangeAspect="1"/>
          </p:cNvGraphicFramePr>
          <p:nvPr/>
        </p:nvGraphicFramePr>
        <p:xfrm>
          <a:off x="558773" y="1456671"/>
          <a:ext cx="3702200" cy="370220"/>
        </p:xfrm>
        <a:graphic>
          <a:graphicData uri="http://schemas.openxmlformats.org/presentationml/2006/ole">
            <p:oleObj spid="_x0000_s158722" name="Equation" r:id="rId4" imgW="2539800" imgH="253800" progId="Equation.DSMT4">
              <p:embed/>
            </p:oleObj>
          </a:graphicData>
        </a:graphic>
      </p:graphicFrame>
      <p:graphicFrame>
        <p:nvGraphicFramePr>
          <p:cNvPr id="130051" name="Object 3"/>
          <p:cNvGraphicFramePr>
            <a:graphicFrameLocks noChangeAspect="1"/>
          </p:cNvGraphicFramePr>
          <p:nvPr/>
        </p:nvGraphicFramePr>
        <p:xfrm>
          <a:off x="3145749" y="1951197"/>
          <a:ext cx="437412" cy="318118"/>
        </p:xfrm>
        <a:graphic>
          <a:graphicData uri="http://schemas.openxmlformats.org/presentationml/2006/ole">
            <p:oleObj spid="_x0000_s158723" name="Equation" r:id="rId5" imgW="279360" imgH="203040" progId="Equation.DSMT4">
              <p:embed/>
            </p:oleObj>
          </a:graphicData>
        </a:graphic>
      </p:graphicFrame>
      <p:sp>
        <p:nvSpPr>
          <p:cNvPr id="22" name="TextBox 9"/>
          <p:cNvSpPr txBox="1"/>
          <p:nvPr/>
        </p:nvSpPr>
        <p:spPr>
          <a:xfrm>
            <a:off x="3515948" y="1940986"/>
            <a:ext cx="9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90576" y="2623565"/>
            <a:ext cx="1584246" cy="502390"/>
            <a:chOff x="7127272" y="2681303"/>
            <a:chExt cx="4112228" cy="853819"/>
          </a:xfrm>
        </p:grpSpPr>
        <p:sp>
          <p:nvSpPr>
            <p:cNvPr id="25" name="矩形 24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6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779765" y="2701845"/>
          <a:ext cx="1346200" cy="356347"/>
        </p:xfrm>
        <a:graphic>
          <a:graphicData uri="http://schemas.openxmlformats.org/presentationml/2006/ole">
            <p:oleObj spid="_x0000_s158725" name="Equation" r:id="rId6" imgW="863280" imgH="228600" progId="Equation.DSMT4">
              <p:embed/>
            </p:oleObj>
          </a:graphicData>
        </a:graphic>
      </p:graphicFrame>
      <p:graphicFrame>
        <p:nvGraphicFramePr>
          <p:cNvPr id="28" name="Object 8"/>
          <p:cNvGraphicFramePr>
            <a:graphicFrameLocks noChangeAspect="1"/>
          </p:cNvGraphicFramePr>
          <p:nvPr/>
        </p:nvGraphicFramePr>
        <p:xfrm>
          <a:off x="1254663" y="3317359"/>
          <a:ext cx="3343275" cy="876300"/>
        </p:xfrm>
        <a:graphic>
          <a:graphicData uri="http://schemas.openxmlformats.org/presentationml/2006/ole">
            <p:oleObj spid="_x0000_s158726" name="Visio" r:id="rId7" imgW="4208918" imgH="1108887" progId="Visio.Drawing.11">
              <p:embed/>
            </p:oleObj>
          </a:graphicData>
        </a:graphic>
      </p:graphicFrame>
      <p:sp>
        <p:nvSpPr>
          <p:cNvPr id="29" name="TextBox 9"/>
          <p:cNvSpPr txBox="1"/>
          <p:nvPr/>
        </p:nvSpPr>
        <p:spPr>
          <a:xfrm>
            <a:off x="609569" y="3383452"/>
            <a:ext cx="79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623740" y="3780411"/>
            <a:ext cx="79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7187" y="2373908"/>
            <a:ext cx="4099736" cy="216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79816" y="852886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78879" y="94119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1863" y="573717"/>
            <a:ext cx="70389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12"/>
          <p:cNvGrpSpPr/>
          <p:nvPr/>
        </p:nvGrpSpPr>
        <p:grpSpPr>
          <a:xfrm>
            <a:off x="1786273" y="2381691"/>
            <a:ext cx="1169578" cy="446551"/>
            <a:chOff x="7127272" y="2681303"/>
            <a:chExt cx="4112228" cy="853819"/>
          </a:xfrm>
        </p:grpSpPr>
        <p:sp>
          <p:nvSpPr>
            <p:cNvPr id="14" name="矩形 13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1814718" y="2419416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336554" y="2306004"/>
            <a:ext cx="142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2DPSK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01209" y="4548138"/>
            <a:ext cx="1467294" cy="502390"/>
            <a:chOff x="7127272" y="2681303"/>
            <a:chExt cx="4112228" cy="853819"/>
          </a:xfrm>
        </p:grpSpPr>
        <p:sp>
          <p:nvSpPr>
            <p:cNvPr id="18" name="矩形 17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1779765" y="4605152"/>
          <a:ext cx="1346200" cy="356347"/>
        </p:xfrm>
        <a:graphic>
          <a:graphicData uri="http://schemas.openxmlformats.org/presentationml/2006/ole">
            <p:oleObj spid="_x0000_s142337" name="Equation" r:id="rId5" imgW="863280" imgH="228600" progId="Equation.DSMT4">
              <p:embed/>
            </p:oleObj>
          </a:graphicData>
        </a:graphic>
      </p:graphicFrame>
      <p:sp>
        <p:nvSpPr>
          <p:cNvPr id="21" name="TextBox 9"/>
          <p:cNvSpPr txBox="1"/>
          <p:nvPr/>
        </p:nvSpPr>
        <p:spPr>
          <a:xfrm>
            <a:off x="609569" y="4372321"/>
            <a:ext cx="112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绝对码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623740" y="4769280"/>
            <a:ext cx="11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997" y="2176578"/>
            <a:ext cx="38576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9"/>
          <p:cNvSpPr txBox="1"/>
          <p:nvPr/>
        </p:nvSpPr>
        <p:spPr>
          <a:xfrm>
            <a:off x="7382627" y="4329734"/>
            <a:ext cx="1623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点对应相对码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5341" y="801706"/>
            <a:ext cx="5518297" cy="152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组合 8"/>
          <p:cNvGrpSpPr/>
          <p:nvPr/>
        </p:nvGrpSpPr>
        <p:grpSpPr>
          <a:xfrm>
            <a:off x="914413" y="1007416"/>
            <a:ext cx="1435385" cy="502390"/>
            <a:chOff x="7127272" y="2681303"/>
            <a:chExt cx="4112228" cy="853819"/>
          </a:xfrm>
        </p:grpSpPr>
        <p:sp>
          <p:nvSpPr>
            <p:cNvPr id="10" name="矩形 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TextBox 9"/>
          <p:cNvSpPr txBox="1"/>
          <p:nvPr/>
        </p:nvSpPr>
        <p:spPr>
          <a:xfrm>
            <a:off x="942849" y="1079713"/>
            <a:ext cx="138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6294" y="2438626"/>
            <a:ext cx="44386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组合 16"/>
          <p:cNvGrpSpPr/>
          <p:nvPr/>
        </p:nvGrpSpPr>
        <p:grpSpPr>
          <a:xfrm>
            <a:off x="1371600" y="1932529"/>
            <a:ext cx="1467294" cy="502390"/>
            <a:chOff x="7127272" y="2681303"/>
            <a:chExt cx="4112228" cy="853819"/>
          </a:xfrm>
        </p:grpSpPr>
        <p:sp>
          <p:nvSpPr>
            <p:cNvPr id="19" name="矩形 1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1450156" y="1989543"/>
          <a:ext cx="1346200" cy="356347"/>
        </p:xfrm>
        <a:graphic>
          <a:graphicData uri="http://schemas.openxmlformats.org/presentationml/2006/ole">
            <p:oleObj spid="_x0000_s136197" name="Equation" r:id="rId6" imgW="863280" imgH="228600" progId="Equation.DSMT4">
              <p:embed/>
            </p:oleObj>
          </a:graphicData>
        </a:graphic>
      </p:graphicFrame>
      <p:sp>
        <p:nvSpPr>
          <p:cNvPr id="22" name="TextBox 9"/>
          <p:cNvSpPr txBox="1"/>
          <p:nvPr/>
        </p:nvSpPr>
        <p:spPr>
          <a:xfrm>
            <a:off x="279960" y="1756712"/>
            <a:ext cx="112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绝对码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294131" y="2153671"/>
            <a:ext cx="11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616706" y="4576958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为什么高电平反而判决结果为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3"/>
          <p:cNvSpPr>
            <a:spLocks noChangeAspect="1" noChangeArrowheads="1"/>
          </p:cNvSpPr>
          <p:nvPr/>
        </p:nvSpPr>
        <p:spPr bwMode="auto">
          <a:xfrm>
            <a:off x="606073" y="4540100"/>
            <a:ext cx="3115346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2967" y="838723"/>
            <a:ext cx="21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功率谱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22030" y="92702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552748" y="1456068"/>
          <a:ext cx="2579688" cy="771525"/>
        </p:xfrm>
        <a:graphic>
          <a:graphicData uri="http://schemas.openxmlformats.org/presentationml/2006/ole">
            <p:oleObj spid="_x0000_s135169" name="Equation" r:id="rId5" imgW="1612800" imgH="482400" progId="Equation.DSMT4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37152" y="2309552"/>
            <a:ext cx="24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2PSK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(t):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绝对码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689" y="2717144"/>
            <a:ext cx="2310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2PSK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(t):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相对码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10488" y="2836232"/>
            <a:ext cx="3614210" cy="502390"/>
            <a:chOff x="7127272" y="2681303"/>
            <a:chExt cx="4112228" cy="853819"/>
          </a:xfrm>
        </p:grpSpPr>
        <p:sp>
          <p:nvSpPr>
            <p:cNvPr id="16" name="矩形 15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7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312907" y="2798763"/>
          <a:ext cx="3397250" cy="550862"/>
        </p:xfrm>
        <a:graphic>
          <a:graphicData uri="http://schemas.openxmlformats.org/presentationml/2006/ole">
            <p:oleObj spid="_x0000_s135170" name="Equation" r:id="rId6" imgW="2489040" imgH="406080" progId="Equation.DSMT4">
              <p:embed/>
            </p:oleObj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5794737" y="349037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5079749" y="3891524"/>
            <a:ext cx="1969655" cy="435925"/>
            <a:chOff x="7127272" y="2681303"/>
            <a:chExt cx="4112228" cy="853819"/>
          </a:xfrm>
        </p:grpSpPr>
        <p:sp>
          <p:nvSpPr>
            <p:cNvPr id="21" name="矩形 20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5151438" y="3944938"/>
          <a:ext cx="1830387" cy="336550"/>
        </p:xfrm>
        <a:graphic>
          <a:graphicData uri="http://schemas.openxmlformats.org/presentationml/2006/ole">
            <p:oleObj spid="_x0000_s135171" name="Equation" r:id="rId8" imgW="1244520" imgH="228600" progId="Equation.DSMT4">
              <p:embed/>
            </p:oleObj>
          </a:graphicData>
        </a:graphic>
      </p:graphicFrame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05029" y="912633"/>
            <a:ext cx="46386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6049336" y="890988"/>
          <a:ext cx="946888" cy="327769"/>
        </p:xfrm>
        <a:graphic>
          <a:graphicData uri="http://schemas.openxmlformats.org/presentationml/2006/ole">
            <p:oleObj spid="_x0000_s135173" name="Equation" r:id="rId10" imgW="660240" imgH="228600" progId="Equation.DSMT4">
              <p:embed/>
            </p:oleObj>
          </a:graphicData>
        </a:graphic>
      </p:graphicFrame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1736653" y="321747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1031331" y="3571293"/>
            <a:ext cx="181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二者的功率谱一样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614021" y="850590"/>
            <a:ext cx="8008984" cy="861245"/>
            <a:chOff x="7127272" y="2681303"/>
            <a:chExt cx="4112228" cy="853819"/>
          </a:xfrm>
        </p:grpSpPr>
        <p:sp>
          <p:nvSpPr>
            <p:cNvPr id="10" name="矩形 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648670" y="863613"/>
            <a:ext cx="80274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2DPSK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系统载波频率为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码元速率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1200Baud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已知绝对码为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1100010111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写出相应的相对码并画出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2DPSK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信号波形？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参考相位为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                                       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6680" name="Object 8"/>
          <p:cNvGraphicFramePr>
            <a:graphicFrameLocks noChangeAspect="1"/>
          </p:cNvGraphicFramePr>
          <p:nvPr/>
        </p:nvGraphicFramePr>
        <p:xfrm>
          <a:off x="658693" y="1930530"/>
          <a:ext cx="3562433" cy="1267033"/>
        </p:xfrm>
        <a:graphic>
          <a:graphicData uri="http://schemas.openxmlformats.org/presentationml/2006/ole">
            <p:oleObj spid="_x0000_s160771" name="Equation" r:id="rId4" imgW="2286000" imgH="812520" progId="Equation.DSMT4">
              <p:embed/>
            </p:oleObj>
          </a:graphicData>
        </a:graphic>
      </p:graphicFrame>
      <p:graphicFrame>
        <p:nvGraphicFramePr>
          <p:cNvPr id="160772" name="Object 4"/>
          <p:cNvGraphicFramePr>
            <a:graphicFrameLocks noChangeAspect="1"/>
          </p:cNvGraphicFramePr>
          <p:nvPr/>
        </p:nvGraphicFramePr>
        <p:xfrm>
          <a:off x="6125976" y="1350336"/>
          <a:ext cx="2315027" cy="291657"/>
        </p:xfrm>
        <a:graphic>
          <a:graphicData uri="http://schemas.openxmlformats.org/presentationml/2006/ole">
            <p:oleObj spid="_x0000_s160772" name="Equation" r:id="rId5" imgW="1612800" imgH="203040" progId="Equation.DSMT4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5330129" y="2045723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1  1  0  0  0  1  0  1  1  1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31640" y="2421416"/>
            <a:ext cx="2459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0  1  0  0  0  0  1  1  0  1  0</a:t>
            </a:r>
            <a:endParaRPr lang="zh-CN" altLang="en-US" dirty="0"/>
          </a:p>
        </p:txBody>
      </p:sp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0976" y="3368175"/>
            <a:ext cx="5169749" cy="15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19042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2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13391" y="3513453"/>
            <a:ext cx="634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二进制数字调制系统的抗噪声性能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1705" y="794926"/>
            <a:ext cx="3193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系统相干解调的抗噪声性能</a:t>
            </a:r>
            <a:endPara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1794" name="Picture 2" descr="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42660" y="755017"/>
            <a:ext cx="4625163" cy="99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2797541" y="2023998"/>
          <a:ext cx="6144423" cy="2903615"/>
        </p:xfrm>
        <a:graphic>
          <a:graphicData uri="http://schemas.openxmlformats.org/presentationml/2006/ole">
            <p:oleObj spid="_x0000_s161795" name="Equation" r:id="rId6" imgW="4165560" imgH="19684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498" y="744382"/>
            <a:ext cx="4625163" cy="99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701559" y="2170676"/>
          <a:ext cx="3119437" cy="2035175"/>
        </p:xfrm>
        <a:graphic>
          <a:graphicData uri="http://schemas.openxmlformats.org/presentationml/2006/ole">
            <p:oleObj spid="_x0000_s162818" name="Equation" r:id="rId6" imgW="2298600" imgH="1498320" progId="Equation.DSMT4">
              <p:embed/>
            </p:oleObj>
          </a:graphicData>
        </a:graphic>
      </p:graphicFrame>
      <p:pic>
        <p:nvPicPr>
          <p:cNvPr id="162819" name="Picture 3" descr="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6932" y="1831194"/>
            <a:ext cx="3763926" cy="152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4500815" y="3444949"/>
          <a:ext cx="4325284" cy="1634753"/>
        </p:xfrm>
        <a:graphic>
          <a:graphicData uri="http://schemas.openxmlformats.org/presentationml/2006/ole">
            <p:oleObj spid="_x0000_s162820" name="Equation" r:id="rId8" imgW="3225600" imgH="12189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19042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3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59977" y="3513453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多进制数字调制原理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02543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75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1745" y="942190"/>
            <a:ext cx="5717866" cy="11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83783" y="2445483"/>
            <a:ext cx="2494813" cy="1674688"/>
          </a:xfrm>
          <a:prstGeom prst="rect">
            <a:avLst/>
          </a:prstGeom>
        </p:spPr>
      </p:pic>
      <p:pic>
        <p:nvPicPr>
          <p:cNvPr id="20484" name="Picture 4" descr="F:\！2023-2024(2)任务\2 修改PPT\2 通原\1 通原最新版PPT(2023.12.21)\1 授课PPT\插图\第7章 数字带通传输系统\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92600" y="2558238"/>
            <a:ext cx="2094615" cy="1418229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7735" y="2427765"/>
            <a:ext cx="2395567" cy="1674688"/>
          </a:xfrm>
          <a:prstGeom prst="rect">
            <a:avLst/>
          </a:prstGeom>
        </p:spPr>
      </p:pic>
      <p:pic>
        <p:nvPicPr>
          <p:cNvPr id="20485" name="Picture 5" descr="F:\！2023-2024(2)任务\2 修改PPT\2 通原\1 通原最新版PPT(2023.12.21)\1 授课PPT\插图\第7章 数字带通传输系统\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2972" y="2554325"/>
            <a:ext cx="1986744" cy="1400987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2789321" y="4280928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2186687" y="4620542"/>
            <a:ext cx="16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信息是模拟信号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6003903" y="426320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5401269" y="4602820"/>
            <a:ext cx="16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信息是数字信号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0366" y="79492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相同码元速率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时多进制调制系统的传信率大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00764" y="87386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3842" name="Object 11"/>
          <p:cNvGraphicFramePr>
            <a:graphicFrameLocks noChangeAspect="1"/>
          </p:cNvGraphicFramePr>
          <p:nvPr/>
        </p:nvGraphicFramePr>
        <p:xfrm>
          <a:off x="4675364" y="1803761"/>
          <a:ext cx="2363389" cy="348956"/>
        </p:xfrm>
        <a:graphic>
          <a:graphicData uri="http://schemas.openxmlformats.org/presentationml/2006/ole">
            <p:oleObj spid="_x0000_s163842" name="Equation" r:id="rId4" imgW="1549080" imgH="228600" progId="Equation.DSMT4">
              <p:embed/>
            </p:oleObj>
          </a:graphicData>
        </a:graphic>
      </p:graphicFrame>
      <p:pic>
        <p:nvPicPr>
          <p:cNvPr id="163843" name="Picture 3" descr="F:\！2023-2024(2)任务\2 修改PPT\2 通原\1 通原最新版PPT(2023.12.21)\1 授课PPT\插图\第7章 数字带通传输系统\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3588" y="1319670"/>
            <a:ext cx="2551965" cy="146265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733633" y="3072731"/>
            <a:ext cx="4391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相同传信率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时多进制调制系统码元宽度大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04306" y="3131497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6168" y="3746932"/>
            <a:ext cx="1826141" cy="1037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占用的带宽少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码元能量大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抗码间串扰能力强</a:t>
            </a:r>
            <a:endParaRPr lang="zh-CN" altLang="en-US" sz="1600" dirty="0"/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238" y="3717132"/>
            <a:ext cx="5563043" cy="114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27"/>
          <p:cNvSpPr txBox="1"/>
          <p:nvPr/>
        </p:nvSpPr>
        <p:spPr>
          <a:xfrm>
            <a:off x="6804894" y="2928905"/>
            <a:ext cx="98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3"/>
          <p:cNvSpPr>
            <a:spLocks noChangeAspect="1" noChangeArrowheads="1"/>
          </p:cNvSpPr>
          <p:nvPr/>
        </p:nvSpPr>
        <p:spPr bwMode="auto">
          <a:xfrm>
            <a:off x="6794261" y="2892047"/>
            <a:ext cx="946280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7148628" y="3440759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0486" y="680415"/>
            <a:ext cx="805947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相同噪声环境下多进制调制系统的抗噪声性能差，想要获取相同的误码率必须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提高多进制信号的发送能量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79498" y="82069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3700184" y="1238327"/>
            <a:ext cx="98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3"/>
          <p:cNvSpPr>
            <a:spLocks noChangeAspect="1" noChangeArrowheads="1"/>
          </p:cNvSpPr>
          <p:nvPr/>
        </p:nvSpPr>
        <p:spPr bwMode="auto">
          <a:xfrm>
            <a:off x="3689551" y="1201469"/>
            <a:ext cx="946280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2" name="Group 52"/>
          <p:cNvGrpSpPr>
            <a:grpSpLocks/>
          </p:cNvGrpSpPr>
          <p:nvPr/>
        </p:nvGrpSpPr>
        <p:grpSpPr bwMode="auto">
          <a:xfrm>
            <a:off x="432607" y="1861329"/>
            <a:ext cx="311444" cy="299300"/>
            <a:chOff x="0" y="0"/>
            <a:chExt cx="1219200" cy="586868"/>
          </a:xfrm>
        </p:grpSpPr>
        <p:sp>
          <p:nvSpPr>
            <p:cNvPr id="1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5" name="TextBox 9"/>
          <p:cNvSpPr txBox="1"/>
          <p:nvPr/>
        </p:nvSpPr>
        <p:spPr>
          <a:xfrm>
            <a:off x="765500" y="1848855"/>
            <a:ext cx="99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866" name="Picture 2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02" y="2358428"/>
            <a:ext cx="3317358" cy="207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4625547" y="1896766"/>
            <a:ext cx="311444" cy="299300"/>
            <a:chOff x="0" y="0"/>
            <a:chExt cx="1219200" cy="586868"/>
          </a:xfrm>
        </p:grpSpPr>
        <p:sp>
          <p:nvSpPr>
            <p:cNvPr id="17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9" name="TextBox 9"/>
          <p:cNvSpPr txBox="1"/>
          <p:nvPr/>
        </p:nvSpPr>
        <p:spPr>
          <a:xfrm>
            <a:off x="4958440" y="1884292"/>
            <a:ext cx="99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867" name="Picture 3" descr="C:\Users\lenovo\Desktop\捕获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2337" y="2489419"/>
            <a:ext cx="4288908" cy="1011990"/>
          </a:xfrm>
          <a:prstGeom prst="rect">
            <a:avLst/>
          </a:prstGeom>
          <a:noFill/>
        </p:spPr>
      </p:pic>
      <p:graphicFrame>
        <p:nvGraphicFramePr>
          <p:cNvPr id="164868" name="Object 4"/>
          <p:cNvGraphicFramePr>
            <a:graphicFrameLocks noChangeAspect="1"/>
          </p:cNvGraphicFramePr>
          <p:nvPr/>
        </p:nvGraphicFramePr>
        <p:xfrm>
          <a:off x="5638800" y="3729038"/>
          <a:ext cx="1733550" cy="373062"/>
        </p:xfrm>
        <a:graphic>
          <a:graphicData uri="http://schemas.openxmlformats.org/presentationml/2006/ole">
            <p:oleObj spid="_x0000_s164868" name="Equation" r:id="rId6" imgW="1180800" imgH="253800" progId="Equation.DSMT4">
              <p:embed/>
            </p:oleObj>
          </a:graphicData>
        </a:graphic>
      </p:graphicFrame>
      <p:graphicFrame>
        <p:nvGraphicFramePr>
          <p:cNvPr id="164869" name="Object 5"/>
          <p:cNvGraphicFramePr>
            <a:graphicFrameLocks noChangeAspect="1"/>
          </p:cNvGraphicFramePr>
          <p:nvPr/>
        </p:nvGraphicFramePr>
        <p:xfrm>
          <a:off x="1744300" y="4631995"/>
          <a:ext cx="746125" cy="336550"/>
        </p:xfrm>
        <a:graphic>
          <a:graphicData uri="http://schemas.openxmlformats.org/presentationml/2006/ole">
            <p:oleObj spid="_x0000_s164869" name="Equation" r:id="rId7" imgW="507960" imgH="228600" progId="Equation.DSMT4">
              <p:embed/>
            </p:oleObj>
          </a:graphicData>
        </a:graphic>
      </p:graphicFrame>
      <p:sp>
        <p:nvSpPr>
          <p:cNvPr id="22" name="矩形 23"/>
          <p:cNvSpPr>
            <a:spLocks noChangeAspect="1" noChangeArrowheads="1"/>
          </p:cNvSpPr>
          <p:nvPr/>
        </p:nvSpPr>
        <p:spPr bwMode="auto">
          <a:xfrm>
            <a:off x="5575058" y="3710764"/>
            <a:ext cx="1846468" cy="4394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" name="矩形 23"/>
          <p:cNvSpPr>
            <a:spLocks noChangeAspect="1" noChangeArrowheads="1"/>
          </p:cNvSpPr>
          <p:nvPr/>
        </p:nvSpPr>
        <p:spPr bwMode="auto">
          <a:xfrm>
            <a:off x="1676446" y="4610971"/>
            <a:ext cx="868272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464505" y="776806"/>
            <a:ext cx="311444" cy="299300"/>
            <a:chOff x="0" y="0"/>
            <a:chExt cx="1219200" cy="586868"/>
          </a:xfrm>
        </p:grpSpPr>
        <p:sp>
          <p:nvSpPr>
            <p:cNvPr id="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797398" y="764332"/>
            <a:ext cx="18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9985" name="Object 4"/>
          <p:cNvGraphicFramePr>
            <a:graphicFrameLocks noChangeAspect="1"/>
          </p:cNvGraphicFramePr>
          <p:nvPr/>
        </p:nvGraphicFramePr>
        <p:xfrm>
          <a:off x="533585" y="1214456"/>
          <a:ext cx="2921996" cy="499441"/>
        </p:xfrm>
        <a:graphic>
          <a:graphicData uri="http://schemas.openxmlformats.org/presentationml/2006/ole">
            <p:oleObj spid="_x0000_s169985" name="Equation" r:id="rId4" imgW="1828800" imgH="342720" progId="Equation.DSMT4">
              <p:embed/>
            </p:oleObj>
          </a:graphicData>
        </a:graphic>
      </p:graphicFrame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8199" y="2837565"/>
            <a:ext cx="4548077" cy="207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07420" y="1027924"/>
            <a:ext cx="4496354" cy="155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9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1240" y="1836775"/>
            <a:ext cx="1752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27"/>
          <p:cNvSpPr txBox="1"/>
          <p:nvPr/>
        </p:nvSpPr>
        <p:spPr>
          <a:xfrm>
            <a:off x="2892074" y="2003866"/>
            <a:ext cx="3933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3"/>
          <p:cNvSpPr>
            <a:spLocks noChangeAspect="1" noChangeArrowheads="1"/>
          </p:cNvSpPr>
          <p:nvPr/>
        </p:nvSpPr>
        <p:spPr bwMode="auto">
          <a:xfrm>
            <a:off x="2881441" y="1977641"/>
            <a:ext cx="425285" cy="285750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7991" y="82682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正交调制法</a:t>
            </a:r>
          </a:p>
        </p:txBody>
      </p:sp>
      <p:sp>
        <p:nvSpPr>
          <p:cNvPr id="9" name="矩形 23"/>
          <p:cNvSpPr>
            <a:spLocks noChangeAspect="1" noChangeArrowheads="1"/>
          </p:cNvSpPr>
          <p:nvPr/>
        </p:nvSpPr>
        <p:spPr bwMode="auto">
          <a:xfrm>
            <a:off x="372159" y="808075"/>
            <a:ext cx="1360948" cy="414670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689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7327" y="2921861"/>
            <a:ext cx="4904821" cy="215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 descr="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2123" y="747914"/>
            <a:ext cx="3637626" cy="172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5532479" y="264332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8967" name="Object 7"/>
          <p:cNvGraphicFramePr>
            <a:graphicFrameLocks noChangeAspect="1"/>
          </p:cNvGraphicFramePr>
          <p:nvPr/>
        </p:nvGraphicFramePr>
        <p:xfrm>
          <a:off x="379413" y="1478228"/>
          <a:ext cx="2892425" cy="2049463"/>
        </p:xfrm>
        <a:graphic>
          <a:graphicData uri="http://schemas.openxmlformats.org/presentationml/2006/ole">
            <p:oleObj spid="_x0000_s168967" name="Equation" r:id="rId8" imgW="2006280" imgH="14223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52147" y="848581"/>
            <a:ext cx="2561920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输入序列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是双极性码元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7937" name="Object 1"/>
          <p:cNvGraphicFramePr>
            <a:graphicFrameLocks noChangeAspect="1"/>
          </p:cNvGraphicFramePr>
          <p:nvPr/>
        </p:nvGraphicFramePr>
        <p:xfrm>
          <a:off x="1587261" y="1435395"/>
          <a:ext cx="6138355" cy="595682"/>
        </p:xfrm>
        <a:graphic>
          <a:graphicData uri="http://schemas.openxmlformats.org/presentationml/2006/ole">
            <p:oleObj spid="_x0000_s167937" name="Equation" r:id="rId5" imgW="4190760" imgH="406080" progId="Equation.DSMT4">
              <p:embed/>
            </p:oleObj>
          </a:graphicData>
        </a:graphic>
      </p:graphicFrame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67872" y="2381359"/>
            <a:ext cx="20955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01774" y="2335950"/>
            <a:ext cx="338137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306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1490" y="680077"/>
            <a:ext cx="4620184" cy="208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73063" name="Object 7"/>
          <p:cNvGraphicFramePr>
            <a:graphicFrameLocks noChangeAspect="1"/>
          </p:cNvGraphicFramePr>
          <p:nvPr/>
        </p:nvGraphicFramePr>
        <p:xfrm>
          <a:off x="1670179" y="2945221"/>
          <a:ext cx="6454532" cy="2085310"/>
        </p:xfrm>
        <a:graphic>
          <a:graphicData uri="http://schemas.openxmlformats.org/presentationml/2006/ole">
            <p:oleObj spid="_x0000_s173063" name="Equation" r:id="rId5" imgW="4952880" imgH="16002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7991" y="9544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相位选择法</a:t>
            </a:r>
          </a:p>
        </p:txBody>
      </p:sp>
      <p:sp>
        <p:nvSpPr>
          <p:cNvPr id="9" name="矩形 23"/>
          <p:cNvSpPr>
            <a:spLocks noChangeAspect="1" noChangeArrowheads="1"/>
          </p:cNvSpPr>
          <p:nvPr/>
        </p:nvSpPr>
        <p:spPr bwMode="auto">
          <a:xfrm>
            <a:off x="372159" y="935671"/>
            <a:ext cx="1360948" cy="414670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3301" y="950628"/>
            <a:ext cx="6482870" cy="178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94446" y="2916637"/>
            <a:ext cx="4548077" cy="207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851165" y="3855818"/>
          <a:ext cx="746125" cy="336550"/>
        </p:xfrm>
        <a:graphic>
          <a:graphicData uri="http://schemas.openxmlformats.org/presentationml/2006/ole">
            <p:oleObj spid="_x0000_s174082" name="Equation" r:id="rId7" imgW="507960" imgH="228600" progId="Equation.DSMT4">
              <p:embed/>
            </p:oleObj>
          </a:graphicData>
        </a:graphic>
      </p:graphicFrame>
      <p:sp>
        <p:nvSpPr>
          <p:cNvPr id="12" name="矩形 23"/>
          <p:cNvSpPr>
            <a:spLocks noChangeAspect="1" noChangeArrowheads="1"/>
          </p:cNvSpPr>
          <p:nvPr/>
        </p:nvSpPr>
        <p:spPr bwMode="auto">
          <a:xfrm>
            <a:off x="783311" y="3834794"/>
            <a:ext cx="868272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746910" y="2567018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210400" y="162690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727794" y="68122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1"/>
          <p:cNvGrpSpPr/>
          <p:nvPr/>
        </p:nvGrpSpPr>
        <p:grpSpPr>
          <a:xfrm>
            <a:off x="5666704" y="2567018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任意多边形 12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7274214" y="1626902"/>
            <a:ext cx="950518" cy="1092548"/>
            <a:chOff x="4741677" y="20325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741677" y="20325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1"/>
            <p:cNvSpPr>
              <a:spLocks noEditPoints="1"/>
            </p:cNvSpPr>
            <p:nvPr/>
          </p:nvSpPr>
          <p:spPr bwMode="auto">
            <a:xfrm>
              <a:off x="4961285" y="2329545"/>
              <a:ext cx="402804" cy="402802"/>
            </a:xfrm>
            <a:custGeom>
              <a:avLst/>
              <a:gdLst>
                <a:gd name="T0" fmla="*/ 112 w 128"/>
                <a:gd name="T1" fmla="*/ 0 h 128"/>
                <a:gd name="T2" fmla="*/ 68 w 128"/>
                <a:gd name="T3" fmla="*/ 12 h 128"/>
                <a:gd name="T4" fmla="*/ 60 w 128"/>
                <a:gd name="T5" fmla="*/ 12 h 128"/>
                <a:gd name="T6" fmla="*/ 16 w 128"/>
                <a:gd name="T7" fmla="*/ 0 h 128"/>
                <a:gd name="T8" fmla="*/ 0 w 128"/>
                <a:gd name="T9" fmla="*/ 16 h 128"/>
                <a:gd name="T10" fmla="*/ 0 w 128"/>
                <a:gd name="T11" fmla="*/ 100 h 128"/>
                <a:gd name="T12" fmla="*/ 16 w 128"/>
                <a:gd name="T13" fmla="*/ 116 h 128"/>
                <a:gd name="T14" fmla="*/ 60 w 128"/>
                <a:gd name="T15" fmla="*/ 128 h 128"/>
                <a:gd name="T16" fmla="*/ 68 w 128"/>
                <a:gd name="T17" fmla="*/ 128 h 128"/>
                <a:gd name="T18" fmla="*/ 112 w 128"/>
                <a:gd name="T19" fmla="*/ 116 h 128"/>
                <a:gd name="T20" fmla="*/ 128 w 128"/>
                <a:gd name="T21" fmla="*/ 100 h 128"/>
                <a:gd name="T22" fmla="*/ 128 w 128"/>
                <a:gd name="T23" fmla="*/ 16 h 128"/>
                <a:gd name="T24" fmla="*/ 112 w 128"/>
                <a:gd name="T25" fmla="*/ 0 h 128"/>
                <a:gd name="T26" fmla="*/ 60 w 128"/>
                <a:gd name="T27" fmla="*/ 120 h 128"/>
                <a:gd name="T28" fmla="*/ 16 w 128"/>
                <a:gd name="T29" fmla="*/ 108 h 128"/>
                <a:gd name="T30" fmla="*/ 8 w 128"/>
                <a:gd name="T31" fmla="*/ 100 h 128"/>
                <a:gd name="T32" fmla="*/ 8 w 128"/>
                <a:gd name="T33" fmla="*/ 16 h 128"/>
                <a:gd name="T34" fmla="*/ 16 w 128"/>
                <a:gd name="T35" fmla="*/ 8 h 128"/>
                <a:gd name="T36" fmla="*/ 60 w 128"/>
                <a:gd name="T37" fmla="*/ 20 h 128"/>
                <a:gd name="T38" fmla="*/ 60 w 128"/>
                <a:gd name="T39" fmla="*/ 120 h 128"/>
                <a:gd name="T40" fmla="*/ 120 w 128"/>
                <a:gd name="T41" fmla="*/ 100 h 128"/>
                <a:gd name="T42" fmla="*/ 112 w 128"/>
                <a:gd name="T43" fmla="*/ 108 h 128"/>
                <a:gd name="T44" fmla="*/ 68 w 128"/>
                <a:gd name="T45" fmla="*/ 120 h 128"/>
                <a:gd name="T46" fmla="*/ 68 w 128"/>
                <a:gd name="T47" fmla="*/ 20 h 128"/>
                <a:gd name="T48" fmla="*/ 112 w 128"/>
                <a:gd name="T49" fmla="*/ 8 h 128"/>
                <a:gd name="T50" fmla="*/ 120 w 128"/>
                <a:gd name="T51" fmla="*/ 16 h 128"/>
                <a:gd name="T52" fmla="*/ 120 w 128"/>
                <a:gd name="T53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17"/>
          <p:cNvGrpSpPr/>
          <p:nvPr/>
        </p:nvGrpSpPr>
        <p:grpSpPr>
          <a:xfrm>
            <a:off x="5666704" y="696462"/>
            <a:ext cx="950518" cy="1092548"/>
            <a:chOff x="3379345" y="1211033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任意多边形 18"/>
            <p:cNvSpPr/>
            <p:nvPr/>
          </p:nvSpPr>
          <p:spPr>
            <a:xfrm>
              <a:off x="3379345" y="1211033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>
              <a:spLocks noEditPoints="1"/>
            </p:cNvSpPr>
            <p:nvPr/>
          </p:nvSpPr>
          <p:spPr bwMode="auto">
            <a:xfrm>
              <a:off x="3586156" y="1491631"/>
              <a:ext cx="428398" cy="426982"/>
            </a:xfrm>
            <a:custGeom>
              <a:avLst/>
              <a:gdLst>
                <a:gd name="T0" fmla="*/ 96 w 128"/>
                <a:gd name="T1" fmla="*/ 56 h 128"/>
                <a:gd name="T2" fmla="*/ 32 w 128"/>
                <a:gd name="T3" fmla="*/ 56 h 128"/>
                <a:gd name="T4" fmla="*/ 28 w 128"/>
                <a:gd name="T5" fmla="*/ 60 h 128"/>
                <a:gd name="T6" fmla="*/ 32 w 128"/>
                <a:gd name="T7" fmla="*/ 64 h 128"/>
                <a:gd name="T8" fmla="*/ 96 w 128"/>
                <a:gd name="T9" fmla="*/ 64 h 128"/>
                <a:gd name="T10" fmla="*/ 100 w 128"/>
                <a:gd name="T11" fmla="*/ 60 h 128"/>
                <a:gd name="T12" fmla="*/ 96 w 128"/>
                <a:gd name="T13" fmla="*/ 56 h 128"/>
                <a:gd name="T14" fmla="*/ 96 w 128"/>
                <a:gd name="T15" fmla="*/ 80 h 128"/>
                <a:gd name="T16" fmla="*/ 32 w 128"/>
                <a:gd name="T17" fmla="*/ 80 h 128"/>
                <a:gd name="T18" fmla="*/ 28 w 128"/>
                <a:gd name="T19" fmla="*/ 84 h 128"/>
                <a:gd name="T20" fmla="*/ 32 w 128"/>
                <a:gd name="T21" fmla="*/ 88 h 128"/>
                <a:gd name="T22" fmla="*/ 96 w 128"/>
                <a:gd name="T23" fmla="*/ 88 h 128"/>
                <a:gd name="T24" fmla="*/ 100 w 128"/>
                <a:gd name="T25" fmla="*/ 84 h 128"/>
                <a:gd name="T26" fmla="*/ 96 w 128"/>
                <a:gd name="T27" fmla="*/ 80 h 128"/>
                <a:gd name="T28" fmla="*/ 96 w 128"/>
                <a:gd name="T29" fmla="*/ 32 h 128"/>
                <a:gd name="T30" fmla="*/ 32 w 128"/>
                <a:gd name="T31" fmla="*/ 32 h 128"/>
                <a:gd name="T32" fmla="*/ 28 w 128"/>
                <a:gd name="T33" fmla="*/ 36 h 128"/>
                <a:gd name="T34" fmla="*/ 32 w 128"/>
                <a:gd name="T35" fmla="*/ 40 h 128"/>
                <a:gd name="T36" fmla="*/ 96 w 128"/>
                <a:gd name="T37" fmla="*/ 40 h 128"/>
                <a:gd name="T38" fmla="*/ 100 w 128"/>
                <a:gd name="T39" fmla="*/ 36 h 128"/>
                <a:gd name="T40" fmla="*/ 96 w 128"/>
                <a:gd name="T41" fmla="*/ 32 h 128"/>
                <a:gd name="T42" fmla="*/ 112 w 128"/>
                <a:gd name="T43" fmla="*/ 0 h 128"/>
                <a:gd name="T44" fmla="*/ 16 w 128"/>
                <a:gd name="T45" fmla="*/ 0 h 128"/>
                <a:gd name="T46" fmla="*/ 0 w 128"/>
                <a:gd name="T47" fmla="*/ 17 h 128"/>
                <a:gd name="T48" fmla="*/ 0 w 128"/>
                <a:gd name="T49" fmla="*/ 112 h 128"/>
                <a:gd name="T50" fmla="*/ 16 w 128"/>
                <a:gd name="T51" fmla="*/ 128 h 128"/>
                <a:gd name="T52" fmla="*/ 111 w 128"/>
                <a:gd name="T53" fmla="*/ 128 h 128"/>
                <a:gd name="T54" fmla="*/ 128 w 128"/>
                <a:gd name="T55" fmla="*/ 112 h 128"/>
                <a:gd name="T56" fmla="*/ 128 w 128"/>
                <a:gd name="T57" fmla="*/ 16 h 128"/>
                <a:gd name="T58" fmla="*/ 112 w 128"/>
                <a:gd name="T59" fmla="*/ 0 h 128"/>
                <a:gd name="T60" fmla="*/ 120 w 128"/>
                <a:gd name="T61" fmla="*/ 112 h 128"/>
                <a:gd name="T62" fmla="*/ 111 w 128"/>
                <a:gd name="T63" fmla="*/ 120 h 128"/>
                <a:gd name="T64" fmla="*/ 16 w 128"/>
                <a:gd name="T65" fmla="*/ 120 h 128"/>
                <a:gd name="T66" fmla="*/ 8 w 128"/>
                <a:gd name="T67" fmla="*/ 112 h 128"/>
                <a:gd name="T68" fmla="*/ 8 w 128"/>
                <a:gd name="T69" fmla="*/ 17 h 128"/>
                <a:gd name="T70" fmla="*/ 16 w 128"/>
                <a:gd name="T71" fmla="*/ 8 h 128"/>
                <a:gd name="T72" fmla="*/ 112 w 128"/>
                <a:gd name="T73" fmla="*/ 8 h 128"/>
                <a:gd name="T74" fmla="*/ 120 w 128"/>
                <a:gd name="T75" fmla="*/ 16 h 128"/>
                <a:gd name="T76" fmla="*/ 120 w 128"/>
                <a:gd name="T7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8">
                  <a:moveTo>
                    <a:pt x="96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8"/>
                    <a:pt x="28" y="60"/>
                  </a:cubicBezTo>
                  <a:cubicBezTo>
                    <a:pt x="28" y="62"/>
                    <a:pt x="30" y="64"/>
                    <a:pt x="32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8" y="64"/>
                    <a:pt x="100" y="62"/>
                    <a:pt x="100" y="60"/>
                  </a:cubicBezTo>
                  <a:cubicBezTo>
                    <a:pt x="100" y="58"/>
                    <a:pt x="98" y="56"/>
                    <a:pt x="96" y="56"/>
                  </a:cubicBezTo>
                  <a:close/>
                  <a:moveTo>
                    <a:pt x="96" y="80"/>
                  </a:moveTo>
                  <a:cubicBezTo>
                    <a:pt x="32" y="80"/>
                    <a:pt x="32" y="80"/>
                    <a:pt x="32" y="80"/>
                  </a:cubicBezTo>
                  <a:cubicBezTo>
                    <a:pt x="30" y="80"/>
                    <a:pt x="28" y="82"/>
                    <a:pt x="28" y="84"/>
                  </a:cubicBezTo>
                  <a:cubicBezTo>
                    <a:pt x="28" y="86"/>
                    <a:pt x="30" y="88"/>
                    <a:pt x="3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8" y="88"/>
                    <a:pt x="100" y="86"/>
                    <a:pt x="100" y="84"/>
                  </a:cubicBezTo>
                  <a:cubicBezTo>
                    <a:pt x="100" y="82"/>
                    <a:pt x="98" y="80"/>
                    <a:pt x="96" y="80"/>
                  </a:cubicBezTo>
                  <a:close/>
                  <a:moveTo>
                    <a:pt x="9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0" y="32"/>
                    <a:pt x="28" y="34"/>
                    <a:pt x="28" y="36"/>
                  </a:cubicBezTo>
                  <a:cubicBezTo>
                    <a:pt x="28" y="38"/>
                    <a:pt x="30" y="40"/>
                    <a:pt x="32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40"/>
                    <a:pt x="100" y="38"/>
                    <a:pt x="100" y="36"/>
                  </a:cubicBezTo>
                  <a:cubicBezTo>
                    <a:pt x="100" y="34"/>
                    <a:pt x="98" y="32"/>
                    <a:pt x="96" y="32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20"/>
          <p:cNvGrpSpPr/>
          <p:nvPr/>
        </p:nvGrpSpPr>
        <p:grpSpPr>
          <a:xfrm>
            <a:off x="7782490" y="3238865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任意多边形 21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5148064" y="3520016"/>
            <a:ext cx="950518" cy="109254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8" rIns="204240" bIns="234758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25" name="矩形 24"/>
          <p:cNvSpPr/>
          <p:nvPr/>
        </p:nvSpPr>
        <p:spPr>
          <a:xfrm>
            <a:off x="1370923" y="1589229"/>
            <a:ext cx="1616826" cy="20937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7.13</a:t>
            </a:r>
          </a:p>
        </p:txBody>
      </p:sp>
      <p:sp>
        <p:nvSpPr>
          <p:cNvPr id="26" name="TextBox 7"/>
          <p:cNvSpPr txBox="1"/>
          <p:nvPr/>
        </p:nvSpPr>
        <p:spPr>
          <a:xfrm>
            <a:off x="398684" y="1004438"/>
            <a:ext cx="179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  业：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96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75953" y="746150"/>
            <a:ext cx="3391692" cy="3880652"/>
            <a:chOff x="863806" y="915566"/>
            <a:chExt cx="3539828" cy="3539828"/>
          </a:xfrm>
        </p:grpSpPr>
        <p:sp>
          <p:nvSpPr>
            <p:cNvPr id="27" name="空心弧 26"/>
            <p:cNvSpPr/>
            <p:nvPr/>
          </p:nvSpPr>
          <p:spPr>
            <a:xfrm rot="5400000">
              <a:off x="863806" y="915566"/>
              <a:ext cx="3539828" cy="3539828"/>
            </a:xfrm>
            <a:prstGeom prst="blockArc">
              <a:avLst>
                <a:gd name="adj1" fmla="val 11825985"/>
                <a:gd name="adj2" fmla="val 20497888"/>
                <a:gd name="adj3" fmla="val 2183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41867" y="4236240"/>
              <a:ext cx="216024" cy="216024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7464336">
              <a:off x="3041867" y="922365"/>
              <a:ext cx="216024" cy="216024"/>
            </a:xfrm>
            <a:prstGeom prst="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98115" y="1985090"/>
            <a:ext cx="3810488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31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636168" y="1987744"/>
            <a:ext cx="540000" cy="540000"/>
            <a:chOff x="3887706" y="2411338"/>
            <a:chExt cx="540000" cy="540000"/>
          </a:xfrm>
        </p:grpSpPr>
        <p:sp>
          <p:nvSpPr>
            <p:cNvPr id="34" name="椭圆 33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3995231" y="244785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effectLst/>
                </a:rPr>
                <a:t>1</a:t>
              </a:r>
              <a:endParaRPr lang="zh-CN" altLang="en-US" dirty="0">
                <a:effectLst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43294" y="1071758"/>
            <a:ext cx="540000" cy="540000"/>
            <a:chOff x="3599674" y="1475234"/>
            <a:chExt cx="540000" cy="540000"/>
          </a:xfrm>
        </p:grpSpPr>
        <p:sp>
          <p:nvSpPr>
            <p:cNvPr id="41" name="椭圆 40"/>
            <p:cNvSpPr/>
            <p:nvPr/>
          </p:nvSpPr>
          <p:spPr>
            <a:xfrm>
              <a:off x="3599674" y="1475234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3741273" y="151174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endParaRPr lang="zh-CN" altLang="en-US" dirty="0">
                <a:effectLst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79993" y="3742318"/>
            <a:ext cx="540000" cy="540000"/>
            <a:chOff x="3552049" y="3347442"/>
            <a:chExt cx="540000" cy="540000"/>
          </a:xfrm>
        </p:grpSpPr>
        <p:sp>
          <p:nvSpPr>
            <p:cNvPr id="48" name="椭圆 47"/>
            <p:cNvSpPr/>
            <p:nvPr/>
          </p:nvSpPr>
          <p:spPr>
            <a:xfrm>
              <a:off x="3552049" y="3347442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21"/>
            <p:cNvSpPr txBox="1"/>
            <p:nvPr/>
          </p:nvSpPr>
          <p:spPr>
            <a:xfrm>
              <a:off x="3669501" y="3383955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 dirty="0">
                <a:solidFill>
                  <a:srgbClr val="5F5F5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2"/>
          <p:cNvSpPr txBox="1"/>
          <p:nvPr/>
        </p:nvSpPr>
        <p:spPr>
          <a:xfrm>
            <a:off x="3043064" y="3866561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多进制数字调制系统的抗噪声性能</a:t>
            </a:r>
            <a:endParaRPr lang="zh-CN" altLang="en-US" dirty="0"/>
          </a:p>
        </p:txBody>
      </p:sp>
      <p:sp>
        <p:nvSpPr>
          <p:cNvPr id="51" name="弦形 50"/>
          <p:cNvSpPr/>
          <p:nvPr/>
        </p:nvSpPr>
        <p:spPr>
          <a:xfrm>
            <a:off x="-1231438" y="1287408"/>
            <a:ext cx="2879182" cy="2879182"/>
          </a:xfrm>
          <a:prstGeom prst="chord">
            <a:avLst>
              <a:gd name="adj1" fmla="val 15702407"/>
              <a:gd name="adj2" fmla="val 59246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198115" y="2900326"/>
            <a:ext cx="3810488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53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636168" y="2902980"/>
            <a:ext cx="540000" cy="540000"/>
            <a:chOff x="3887706" y="2411338"/>
            <a:chExt cx="540000" cy="540000"/>
          </a:xfrm>
        </p:grpSpPr>
        <p:sp>
          <p:nvSpPr>
            <p:cNvPr id="56" name="椭圆 55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41"/>
            <p:cNvSpPr txBox="1"/>
            <p:nvPr/>
          </p:nvSpPr>
          <p:spPr>
            <a:xfrm>
              <a:off x="3995231" y="244785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effectLst/>
                </a:rPr>
                <a:t>2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58" name="TextBox 42"/>
          <p:cNvSpPr txBox="1"/>
          <p:nvPr/>
        </p:nvSpPr>
        <p:spPr>
          <a:xfrm>
            <a:off x="3382787" y="2985659"/>
            <a:ext cx="340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 smtClean="0"/>
              <a:t>多进制数字调制原理</a:t>
            </a:r>
            <a:endParaRPr lang="zh-CN" altLang="en-US" sz="1600" dirty="0"/>
          </a:p>
        </p:txBody>
      </p:sp>
      <p:sp>
        <p:nvSpPr>
          <p:cNvPr id="59" name="TextBox 15"/>
          <p:cNvSpPr txBox="1"/>
          <p:nvPr/>
        </p:nvSpPr>
        <p:spPr>
          <a:xfrm>
            <a:off x="3347675" y="2090355"/>
            <a:ext cx="340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 smtClean="0"/>
              <a:t>二进制数字原理</a:t>
            </a:r>
            <a:endParaRPr lang="zh-CN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7305102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19042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1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47068" y="3513453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二进制数字调制原理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13177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97669" y="63798"/>
            <a:ext cx="28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二进制振幅调制：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09" name="Picture 1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979" y="2782891"/>
            <a:ext cx="3987210" cy="220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9"/>
          <p:cNvSpPr txBox="1"/>
          <p:nvPr/>
        </p:nvSpPr>
        <p:spPr>
          <a:xfrm>
            <a:off x="5135490" y="2210361"/>
            <a:ext cx="80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4913271" y="2298667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769237" y="2243140"/>
            <a:ext cx="10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568299" y="2331446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77851" y="3633691"/>
            <a:ext cx="2065357" cy="404041"/>
            <a:chOff x="7127272" y="2681303"/>
            <a:chExt cx="4112228" cy="853819"/>
          </a:xfrm>
        </p:grpSpPr>
        <p:sp>
          <p:nvSpPr>
            <p:cNvPr id="23" name="矩形 2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451190" y="2687315"/>
          <a:ext cx="3813175" cy="1300163"/>
        </p:xfrm>
        <a:graphic>
          <a:graphicData uri="http://schemas.openxmlformats.org/presentationml/2006/ole">
            <p:oleObj spid="_x0000_s17411" name="Equation" r:id="rId5" imgW="2755800" imgH="939600" progId="Equation.DSMT4">
              <p:embed/>
            </p:oleObj>
          </a:graphicData>
        </a:graphic>
      </p:graphicFrame>
      <p:sp>
        <p:nvSpPr>
          <p:cNvPr id="26" name="矩形 23"/>
          <p:cNvSpPr>
            <a:spLocks noChangeAspect="1" noChangeArrowheads="1"/>
          </p:cNvSpPr>
          <p:nvPr/>
        </p:nvSpPr>
        <p:spPr bwMode="auto">
          <a:xfrm>
            <a:off x="3257718" y="829316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78300" y="781140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幅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36489" y="784681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频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48597" y="752781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相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>
            <a:spLocks noChangeAspect="1" noChangeArrowheads="1"/>
          </p:cNvSpPr>
          <p:nvPr/>
        </p:nvSpPr>
        <p:spPr bwMode="auto">
          <a:xfrm>
            <a:off x="4505317" y="832854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1" name="矩形 23"/>
          <p:cNvSpPr>
            <a:spLocks noChangeAspect="1" noChangeArrowheads="1"/>
          </p:cNvSpPr>
          <p:nvPr/>
        </p:nvSpPr>
        <p:spPr bwMode="auto">
          <a:xfrm>
            <a:off x="5728112" y="822221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/>
        </p:nvGraphicFramePr>
        <p:xfrm>
          <a:off x="513595" y="845971"/>
          <a:ext cx="2389037" cy="397551"/>
        </p:xfrm>
        <a:graphic>
          <a:graphicData uri="http://schemas.openxmlformats.org/presentationml/2006/ole">
            <p:oleObj spid="_x0000_s17412" name="Equation" r:id="rId6" imgW="1371600" imgH="228600" progId="Equation.DSMT4">
              <p:embed/>
            </p:oleObj>
          </a:graphicData>
        </a:graphic>
      </p:graphicFrame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3469688" y="144202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矩形 33"/>
          <p:cNvSpPr/>
          <p:nvPr/>
        </p:nvSpPr>
        <p:spPr>
          <a:xfrm>
            <a:off x="3207407" y="1624685"/>
            <a:ext cx="9178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2ASK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727920" y="1456191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矩形 35"/>
          <p:cNvSpPr/>
          <p:nvPr/>
        </p:nvSpPr>
        <p:spPr>
          <a:xfrm>
            <a:off x="4465639" y="1638856"/>
            <a:ext cx="9178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2FSK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6003880" y="1456191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矩形 37"/>
          <p:cNvSpPr/>
          <p:nvPr/>
        </p:nvSpPr>
        <p:spPr>
          <a:xfrm>
            <a:off x="5741599" y="1638856"/>
            <a:ext cx="91789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2PSK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426255" y="4417470"/>
            <a:ext cx="324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模拟调制和数字调制哪个更简单？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23"/>
          <p:cNvSpPr>
            <a:spLocks noChangeAspect="1" noChangeArrowheads="1"/>
          </p:cNvSpPr>
          <p:nvPr/>
        </p:nvSpPr>
        <p:spPr bwMode="auto">
          <a:xfrm>
            <a:off x="435910" y="4380612"/>
            <a:ext cx="3168506" cy="4146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7266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33600" y="934417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32663" y="1022723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74" y="1594884"/>
            <a:ext cx="2387673" cy="10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332" y="2997851"/>
            <a:ext cx="2881423" cy="138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9"/>
          <p:cNvSpPr txBox="1"/>
          <p:nvPr/>
        </p:nvSpPr>
        <p:spPr>
          <a:xfrm>
            <a:off x="4075900" y="927322"/>
            <a:ext cx="12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调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874963" y="1015628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3317" y="3102261"/>
            <a:ext cx="3844002" cy="178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49223" y="1550879"/>
            <a:ext cx="5167181" cy="99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9"/>
          <p:cNvSpPr txBox="1"/>
          <p:nvPr/>
        </p:nvSpPr>
        <p:spPr>
          <a:xfrm>
            <a:off x="5876354" y="2600183"/>
            <a:ext cx="17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3"/>
          <p:cNvSpPr>
            <a:spLocks noChangeAspect="1" noChangeArrowheads="1"/>
          </p:cNvSpPr>
          <p:nvPr/>
        </p:nvSpPr>
        <p:spPr bwMode="auto">
          <a:xfrm>
            <a:off x="414668" y="1536730"/>
            <a:ext cx="2647509" cy="1078877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矩形 23"/>
          <p:cNvSpPr>
            <a:spLocks noChangeAspect="1" noChangeArrowheads="1"/>
          </p:cNvSpPr>
          <p:nvPr/>
        </p:nvSpPr>
        <p:spPr bwMode="auto">
          <a:xfrm>
            <a:off x="255181" y="2918962"/>
            <a:ext cx="3051546" cy="154671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442584" y="2026025"/>
            <a:ext cx="1779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120" y="1021526"/>
            <a:ext cx="4401874" cy="93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431794" y="2518293"/>
          <a:ext cx="3874387" cy="1796307"/>
        </p:xfrm>
        <a:graphic>
          <a:graphicData uri="http://schemas.openxmlformats.org/presentationml/2006/ole">
            <p:oleObj spid="_x0000_s15362" name="Equation" r:id="rId5" imgW="2793960" imgH="1295280" progId="Equation.DSMT4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48130" y="934415"/>
            <a:ext cx="21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功率谱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随机信号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147193" y="102272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3" name="Picture 3" descr="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0217" y="1487169"/>
            <a:ext cx="4284921" cy="131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组合 15"/>
          <p:cNvGrpSpPr/>
          <p:nvPr/>
        </p:nvGrpSpPr>
        <p:grpSpPr>
          <a:xfrm>
            <a:off x="5940979" y="4146709"/>
            <a:ext cx="1969655" cy="435924"/>
            <a:chOff x="7127272" y="2681303"/>
            <a:chExt cx="4112228" cy="853819"/>
          </a:xfrm>
        </p:grpSpPr>
        <p:sp>
          <p:nvSpPr>
            <p:cNvPr id="17" name="矩形 16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6048455" y="4189257"/>
          <a:ext cx="1755849" cy="336226"/>
        </p:xfrm>
        <a:graphic>
          <a:graphicData uri="http://schemas.openxmlformats.org/presentationml/2006/ole">
            <p:oleObj spid="_x0000_s15365" name="Equation" r:id="rId7" imgW="1193760" imgH="228600" progId="Equation.DSMT4">
              <p:embed/>
            </p:oleObj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6734024" y="378108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5338464" y="2977115"/>
            <a:ext cx="3135684" cy="656558"/>
            <a:chOff x="7127272" y="2681303"/>
            <a:chExt cx="4112228" cy="853819"/>
          </a:xfrm>
        </p:grpSpPr>
        <p:sp>
          <p:nvSpPr>
            <p:cNvPr id="21" name="矩形 20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5424786" y="3006506"/>
          <a:ext cx="2967037" cy="549275"/>
        </p:xfrm>
        <a:graphic>
          <a:graphicData uri="http://schemas.openxmlformats.org/presentationml/2006/ole">
            <p:oleObj spid="_x0000_s15364" name="Equation" r:id="rId9" imgW="2197080" imgH="4060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3" name="Picture 3" descr="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5805" y="3560955"/>
            <a:ext cx="4284921" cy="131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5"/>
          <p:cNvGrpSpPr/>
          <p:nvPr/>
        </p:nvGrpSpPr>
        <p:grpSpPr>
          <a:xfrm>
            <a:off x="6100474" y="3965948"/>
            <a:ext cx="1969655" cy="435924"/>
            <a:chOff x="7127272" y="2681303"/>
            <a:chExt cx="4112228" cy="853819"/>
          </a:xfrm>
        </p:grpSpPr>
        <p:sp>
          <p:nvSpPr>
            <p:cNvPr id="17" name="矩形 16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6207950" y="4008496"/>
          <a:ext cx="1755849" cy="336226"/>
        </p:xfrm>
        <a:graphic>
          <a:graphicData uri="http://schemas.openxmlformats.org/presentationml/2006/ole">
            <p:oleObj spid="_x0000_s138244" name="Equation" r:id="rId5" imgW="1193760" imgH="228600" progId="Equation.DSMT4">
              <p:embed/>
            </p:oleObj>
          </a:graphicData>
        </a:graphic>
      </p:graphicFrame>
      <p:pic>
        <p:nvPicPr>
          <p:cNvPr id="20" name="Picture 6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966" y="841321"/>
            <a:ext cx="1932571" cy="136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296137" y="2450193"/>
            <a:ext cx="1979215" cy="74865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graphicFrame>
        <p:nvGraphicFramePr>
          <p:cNvPr id="24" name="Object 3"/>
          <p:cNvGraphicFramePr>
            <a:graphicFrameLocks noChangeAspect="1"/>
          </p:cNvGraphicFramePr>
          <p:nvPr/>
        </p:nvGraphicFramePr>
        <p:xfrm>
          <a:off x="388407" y="2514175"/>
          <a:ext cx="1780621" cy="641885"/>
        </p:xfrm>
        <a:graphic>
          <a:graphicData uri="http://schemas.openxmlformats.org/presentationml/2006/ole">
            <p:oleObj spid="_x0000_s138245" name="Equation" r:id="rId7" imgW="1231560" imgH="444240" progId="Equation.DSMT4">
              <p:embed/>
            </p:oleObj>
          </a:graphicData>
        </a:graphic>
      </p:graphicFrame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41986" y="191330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58239" y="889660"/>
            <a:ext cx="2840775" cy="226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8247" name="Object 7"/>
          <p:cNvGraphicFramePr>
            <a:graphicFrameLocks noChangeAspect="1"/>
          </p:cNvGraphicFramePr>
          <p:nvPr/>
        </p:nvGraphicFramePr>
        <p:xfrm>
          <a:off x="5857482" y="1468386"/>
          <a:ext cx="3095124" cy="1197009"/>
        </p:xfrm>
        <a:graphic>
          <a:graphicData uri="http://schemas.openxmlformats.org/presentationml/2006/ole">
            <p:oleObj spid="_x0000_s138247" name="Equation" r:id="rId10" imgW="2298600" imgH="888840" progId="Equation.DSMT4">
              <p:embed/>
            </p:oleObj>
          </a:graphicData>
        </a:graphic>
      </p:graphicFrame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6581" y="4064621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76773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1892</TotalTime>
  <Words>568</Words>
  <Application>Microsoft Office PowerPoint</Application>
  <PresentationFormat>全屏显示(16:9)</PresentationFormat>
  <Paragraphs>133</Paragraphs>
  <Slides>37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0" baseType="lpstr">
      <vt:lpstr>第一PPT，www.1ppt.com</vt:lpstr>
      <vt:lpstr>Equation</vt:lpstr>
      <vt:lpstr>Visio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彩色方形</dc:title>
  <dc:creator>第一PPT</dc:creator>
  <cp:keywords>www.1ppt.com</cp:keywords>
  <cp:lastModifiedBy>lenovo</cp:lastModifiedBy>
  <cp:revision>200</cp:revision>
  <dcterms:created xsi:type="dcterms:W3CDTF">2017-03-07T08:15:39Z</dcterms:created>
  <dcterms:modified xsi:type="dcterms:W3CDTF">2024-02-16T00:38:25Z</dcterms:modified>
</cp:coreProperties>
</file>